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DCD8-9872-4246-9F27-B0A50409173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4D08-C92E-4581-B27E-A9F5F90E7B0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Dell PC\Desktop\templat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Dell PC\Desktop\mainpag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84" y="2057400"/>
            <a:ext cx="9168984" cy="177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54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DCD8-9872-4246-9F27-B0A50409173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4D08-C92E-4581-B27E-A9F5F90E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19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DCD8-9872-4246-9F27-B0A50409173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4D08-C92E-4581-B27E-A9F5F90E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DCD8-9872-4246-9F27-B0A50409173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4D08-C92E-4581-B27E-A9F5F90E7B0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Dell PC\Desktop\templat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49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DCD8-9872-4246-9F27-B0A50409173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4D08-C92E-4581-B27E-A9F5F90E7B0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Dell PC\Desktop\templat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50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DCD8-9872-4246-9F27-B0A50409173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4D08-C92E-4581-B27E-A9F5F90E7B0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Dell PC\Desktop\templat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58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DCD8-9872-4246-9F27-B0A50409173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4D08-C92E-4581-B27E-A9F5F90E7B0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Dell PC\Desktop\templat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7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DCD8-9872-4246-9F27-B0A50409173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4D08-C92E-4581-B27E-A9F5F90E7B0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Dell PC\Desktop\templat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1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DCD8-9872-4246-9F27-B0A50409173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4D08-C92E-4581-B27E-A9F5F90E7B0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Dell PC\Desktop\template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16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DCD8-9872-4246-9F27-B0A50409173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4D08-C92E-4581-B27E-A9F5F90E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1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DCD8-9872-4246-9F27-B0A50409173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74D08-C92E-4581-B27E-A9F5F90E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4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0DCD8-9872-4246-9F27-B0A50409173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74D08-C92E-4581-B27E-A9F5F90E7B0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Dell PC\Desktop\templat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7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3600"/>
            <a:ext cx="4572000" cy="21336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Principles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of Management and Applied Economics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Evolution of Management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Thought –Part I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71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381000"/>
          </a:xfrm>
        </p:spPr>
        <p:txBody>
          <a:bodyPr>
            <a:noAutofit/>
          </a:bodyPr>
          <a:lstStyle/>
          <a:p>
            <a:pPr lvl="0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Classical Approach </a:t>
            </a:r>
            <a:b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ttp://upload.wikimedia.org/wikipedia/commons/thumb/9/90/Frederick_Winslow_Taylor_crop.jpg/200px-Frederick_Winslow_Taylor_cro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343400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t1.gstatic.com/images?q=tbn:ANd9GcRQhZ-1AwpifdM9R6V32-aSA342PCocwnmLcVNtU8kYZDGJZKr96BJbG2uu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3434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t0.gstatic.com/images?q=tbn:ANd9GcTCuRayzlnP8EOvfrMBVgsQ6b5f2Lvf7S_9Gl4N1djhY9zG44V2hmzrgWHEgQ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4343400"/>
            <a:ext cx="106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upload.wikimedia.org/wikipedia/commons/thumb/8/89/Henri_Gannt.jpg/220px-Henri_Gann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343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62000" y="3653135"/>
            <a:ext cx="6431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Key Contributors to the Scientific Management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200" y="5715000"/>
            <a:ext cx="1370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F. W. Taylor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(1856-1915)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4600" y="5715000"/>
            <a:ext cx="1608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Frank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Gilbreth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(1868-1924)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62400" y="5715000"/>
            <a:ext cx="1685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Lillian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Gilbreth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(1878-1972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86400" y="5715000"/>
            <a:ext cx="1384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Henry Gantt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(1861-1919)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1339096"/>
            <a:ext cx="838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Scientific Management Theory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theory focuses on the improvement of operational efficiencies through the systematic and scientific study of work methods, tools, and performance standards.</a:t>
            </a:r>
            <a:endParaRPr lang="en-US" sz="2600" dirty="0"/>
          </a:p>
        </p:txBody>
      </p:sp>
      <p:sp>
        <p:nvSpPr>
          <p:cNvPr id="13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1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286000" cy="609600"/>
          </a:xfrm>
        </p:spPr>
        <p:txBody>
          <a:bodyPr/>
          <a:lstStyle/>
          <a:p>
            <a:fld id="{24CDF2FA-394E-4376-AF32-B3B6DEE159F8}" type="slidenum">
              <a:rPr lang="en-US"/>
              <a:pPr/>
              <a:t>11</a:t>
            </a:fld>
            <a:endParaRPr lang="en-US"/>
          </a:p>
        </p:txBody>
      </p:sp>
      <p:sp>
        <p:nvSpPr>
          <p:cNvPr id="942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772400" cy="1295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Scientific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 Theory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11" name="Text Box 1027"/>
          <p:cNvSpPr txBox="1">
            <a:spLocks noChangeArrowheads="1"/>
          </p:cNvSpPr>
          <p:nvPr/>
        </p:nvSpPr>
        <p:spPr bwMode="auto">
          <a:xfrm>
            <a:off x="685800" y="2057400"/>
            <a:ext cx="7696200" cy="398570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Management is considered as a science 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of working towards higher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productivity </a:t>
            </a:r>
            <a:endParaRPr lang="en-US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through higher work efficiency. </a:t>
            </a:r>
          </a:p>
          <a:p>
            <a:pPr algn="ctr">
              <a:spcBef>
                <a:spcPct val="50000"/>
              </a:spcBef>
            </a:pP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It believed that there is always a best </a:t>
            </a:r>
          </a:p>
          <a:p>
            <a:pPr algn="ctr">
              <a:lnSpc>
                <a:spcPts val="39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standardized method of work for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which</a:t>
            </a:r>
          </a:p>
          <a:p>
            <a:pPr algn="ctr">
              <a:lnSpc>
                <a:spcPts val="3900"/>
              </a:lnSpc>
              <a:spcBef>
                <a:spcPct val="50000"/>
              </a:spcBef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workers can be trained scientifically.</a:t>
            </a:r>
            <a:r>
              <a:rPr lang="en-US" sz="3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4212" name="Text Box 1028"/>
          <p:cNvSpPr txBox="1">
            <a:spLocks noChangeArrowheads="1"/>
          </p:cNvSpPr>
          <p:nvPr/>
        </p:nvSpPr>
        <p:spPr bwMode="auto">
          <a:xfrm>
            <a:off x="609600" y="1447800"/>
            <a:ext cx="80772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F.W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.Taylor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US 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Engineer/ Father of Scientific Management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Identified Reasons for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Inefficiency and Low Productivity in Organizations Existed in late 19</a:t>
            </a:r>
            <a:r>
              <a:rPr lang="en-US" sz="3600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Early 20</a:t>
            </a:r>
            <a:r>
              <a:rPr lang="en-US" sz="3600" b="1" baseline="30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Century </a:t>
            </a:r>
            <a:r>
              <a:rPr lang="en-US" sz="4800" b="1" dirty="0" smtClean="0">
                <a:solidFill>
                  <a:srgbClr val="000066"/>
                </a:solidFill>
                <a:latin typeface="CG Omega" pitchFamily="34" charset="0"/>
              </a:rPr>
              <a:t/>
            </a:r>
            <a:br>
              <a:rPr lang="en-US" sz="4800" b="1" dirty="0" smtClean="0">
                <a:solidFill>
                  <a:srgbClr val="000066"/>
                </a:solidFill>
                <a:latin typeface="CG Omega" pitchFamily="34" charset="0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2438400"/>
            <a:ext cx="8382000" cy="3687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Soldiering</a:t>
            </a:r>
          </a:p>
          <a:p>
            <a:pPr>
              <a:buNone/>
            </a:pPr>
            <a:endParaRPr lang="en-US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Rule of Thumb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Lack of concern for working conditions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Non-availability of effective incentive methods</a:t>
            </a:r>
          </a:p>
          <a:p>
            <a:pPr>
              <a:buFont typeface="Wingdings" pitchFamily="2" charset="2"/>
              <a:buChar char="§"/>
            </a:pPr>
            <a:endParaRPr lang="en-US" sz="28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F4D8-6A15-4D50-AE64-C275FF4E48E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Scientific Management Theory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Assumptions of Scientific Management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Economic rational man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One best method of work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Workers have the potential of doing any work prescribed by the science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3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Scientific Management Theory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6783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Principles of Scientific Management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Develop a standard method for performing each job.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scientific selection of workers.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scientific education and development (training) of the worker.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Intimate, friendly cooperation between management and </a:t>
            </a:r>
            <a:r>
              <a:rPr lang="en-US" sz="3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Tie the work performance of employees with the economic rewards.</a:t>
            </a:r>
          </a:p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Scientific Management Theory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Phases of Scientific Management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Phase 1: The work situation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task to be performed, a pool of workers, and management.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4800600"/>
            <a:ext cx="3429000" cy="8382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28800" y="36576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Total task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1143000" y="4038600"/>
            <a:ext cx="8382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48000" y="4038600"/>
            <a:ext cx="9906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miley Face 10"/>
          <p:cNvSpPr/>
          <p:nvPr/>
        </p:nvSpPr>
        <p:spPr>
          <a:xfrm>
            <a:off x="6477000" y="3581400"/>
            <a:ext cx="609600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5791200" y="4876800"/>
            <a:ext cx="609600" cy="609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8077200" y="4876800"/>
            <a:ext cx="609600" cy="609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7315200" y="4876800"/>
            <a:ext cx="609600" cy="609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553200" y="4876800"/>
            <a:ext cx="609600" cy="609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5029200" y="4876800"/>
            <a:ext cx="609600" cy="609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91200" y="2667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6593533" y="3311674"/>
            <a:ext cx="376535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410200" y="5715000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Pool of workers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6427113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(Griffin, 2007)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64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Scientific Management Theory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Phases of Scientific Management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Phase 2: Task analysis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 scientifically studies, specializes, and standardizes task elements.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2209800" y="3505200"/>
            <a:ext cx="609600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5791200" y="4876800"/>
            <a:ext cx="609600" cy="609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8077200" y="4876800"/>
            <a:ext cx="609600" cy="609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7315200" y="4876800"/>
            <a:ext cx="609600" cy="609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6553200" y="4876800"/>
            <a:ext cx="609600" cy="609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5029200" y="4876800"/>
            <a:ext cx="609600" cy="609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524000" y="3048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5562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W1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5029200"/>
            <a:ext cx="68580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5029200"/>
            <a:ext cx="68580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09800" y="5029200"/>
            <a:ext cx="68580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86200" y="5029200"/>
            <a:ext cx="68580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0" y="5029200"/>
            <a:ext cx="68580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>
            <a:stCxn id="11" idx="4"/>
            <a:endCxn id="18" idx="0"/>
          </p:cNvCxnSpPr>
          <p:nvPr/>
        </p:nvCxnSpPr>
        <p:spPr>
          <a:xfrm rot="5400000">
            <a:off x="1238250" y="3752850"/>
            <a:ext cx="914400" cy="16383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4"/>
            <a:endCxn id="19" idx="0"/>
          </p:cNvCxnSpPr>
          <p:nvPr/>
        </p:nvCxnSpPr>
        <p:spPr>
          <a:xfrm rot="5400000">
            <a:off x="1657350" y="4171950"/>
            <a:ext cx="914400" cy="800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1" idx="4"/>
            <a:endCxn id="20" idx="0"/>
          </p:cNvCxnSpPr>
          <p:nvPr/>
        </p:nvCxnSpPr>
        <p:spPr>
          <a:xfrm rot="16200000" flipH="1">
            <a:off x="2076450" y="4552950"/>
            <a:ext cx="914400" cy="381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4"/>
            <a:endCxn id="24" idx="0"/>
          </p:cNvCxnSpPr>
          <p:nvPr/>
        </p:nvCxnSpPr>
        <p:spPr>
          <a:xfrm rot="16200000" flipH="1">
            <a:off x="2495550" y="4133850"/>
            <a:ext cx="914400" cy="8763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1" idx="4"/>
            <a:endCxn id="22" idx="0"/>
          </p:cNvCxnSpPr>
          <p:nvPr/>
        </p:nvCxnSpPr>
        <p:spPr>
          <a:xfrm rot="16200000" flipH="1">
            <a:off x="2914650" y="3714750"/>
            <a:ext cx="914400" cy="17145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239000" y="5562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W4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77000" y="55626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W3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715000" y="55581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W2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01000" y="5562600"/>
            <a:ext cx="9144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W5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05600" y="2819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Key: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M= 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W= 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Worker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T= 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Task Elements</a:t>
            </a:r>
            <a:endParaRPr lang="en-US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19600" y="6427113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(Griffin, 2007)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25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Scientific Management Theory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Phases of Scientific Management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Phase 3: Matching tasks with workers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 selects, trains and assigns workers to task elements.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3886200" y="3352800"/>
            <a:ext cx="609600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3124200" y="4724400"/>
            <a:ext cx="609600" cy="609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5638800" y="4724400"/>
            <a:ext cx="609600" cy="609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4800600" y="4724400"/>
            <a:ext cx="609600" cy="609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3962400" y="4724400"/>
            <a:ext cx="609600" cy="609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2133600" y="4724400"/>
            <a:ext cx="609600" cy="609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00400" y="2895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4338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3600" y="5791200"/>
            <a:ext cx="68580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5791200"/>
            <a:ext cx="68580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2400" y="5791200"/>
            <a:ext cx="68580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8800" y="5791200"/>
            <a:ext cx="68580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0600" y="5791200"/>
            <a:ext cx="68580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8200" y="4338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0" y="4338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71800" y="433447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62600" y="4338935"/>
            <a:ext cx="9144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05600" y="2819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Key: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M= 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W= 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Worker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T= 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Task Elements</a:t>
            </a:r>
            <a:endParaRPr lang="en-US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2210594" y="5561806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199606" y="5561806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039394" y="5561806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4877594" y="5561806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5715794" y="5561806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19600" y="6427113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(Griffin, 2007)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72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Scientific Management Theor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y-</a:t>
            </a:r>
            <a:b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Phases of Scientific Management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Phase 4: Continued management</a:t>
            </a:r>
          </a:p>
          <a:p>
            <a:pPr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 supervises and maintains planning responsibilities.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3886200" y="2971800"/>
            <a:ext cx="609600" cy="60960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3124200" y="4724400"/>
            <a:ext cx="609600" cy="609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5638800" y="4724400"/>
            <a:ext cx="609600" cy="609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4800600" y="4724400"/>
            <a:ext cx="609600" cy="609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3962400" y="4724400"/>
            <a:ext cx="609600" cy="609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2133600" y="4724400"/>
            <a:ext cx="609600" cy="609600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200400" y="25146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4338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33600" y="5791200"/>
            <a:ext cx="68580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24200" y="5791200"/>
            <a:ext cx="68580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2400" y="5791200"/>
            <a:ext cx="68580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8800" y="5791200"/>
            <a:ext cx="68580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00600" y="5791200"/>
            <a:ext cx="68580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 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48200" y="4338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10000" y="433893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971800" y="433447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62600" y="4338935"/>
            <a:ext cx="914400" cy="46166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05600" y="28194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Key: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M= 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W= 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Worker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T= 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Task Elements</a:t>
            </a:r>
            <a:endParaRPr lang="en-US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2438400" y="3962400"/>
            <a:ext cx="3505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2209800" y="4190206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3201194" y="4190206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963194" y="4190206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4801394" y="4190206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>
            <a:off x="5715794" y="4190206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1" idx="4"/>
          </p:cNvCxnSpPr>
          <p:nvPr/>
        </p:nvCxnSpPr>
        <p:spPr>
          <a:xfrm rot="5400000">
            <a:off x="4000500" y="3771900"/>
            <a:ext cx="381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2210594" y="5561806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3199606" y="5561806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039394" y="5561806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4877594" y="5561806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5715794" y="5561806"/>
            <a:ext cx="457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19600" y="6427113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(Griffin, 2007)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4582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Classical Approach-</a:t>
            </a:r>
            <a:b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Administrative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Administrative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Management t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heory focuses on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improvement of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productivity of the entire organization.</a:t>
            </a:r>
          </a:p>
          <a:p>
            <a:pPr algn="just">
              <a:spcBef>
                <a:spcPts val="0"/>
              </a:spcBef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Key Contributor to the Administrative Management Theory</a:t>
            </a:r>
          </a:p>
        </p:txBody>
      </p:sp>
      <p:pic>
        <p:nvPicPr>
          <p:cNvPr id="4" name="Picture 3" descr="http://4.bp.blogspot.com/_9euaujm1j4E/TCLTYh6JV7I/AAAAAAAAAYo/eOLr2SLDJS0/s1600/fayol-henri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3581400"/>
            <a:ext cx="160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86200" y="5449669"/>
            <a:ext cx="14798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Henri </a:t>
            </a:r>
            <a:r>
              <a:rPr lang="en-US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Fayol</a:t>
            </a:r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(1841-1925)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asiasociety.org/files/imagecache/centers_articles_pages/aea17dabc24074eb918aa827b44f9e76_23.jpg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5600702" y="4114800"/>
            <a:ext cx="3543298" cy="2362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981200"/>
            <a:ext cx="7481776" cy="457200"/>
          </a:xfrm>
          <a:noFill/>
          <a:ln>
            <a:noFill/>
          </a:ln>
        </p:spPr>
        <p:style>
          <a:lnRef idx="1">
            <a:schemeClr val="accen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Evolution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of Management Thought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www.sviokla.com/wp-content/uploads/2009/09/taylor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55350"/>
            <a:ext cx="3200400" cy="2500604"/>
          </a:xfrm>
          <a:prstGeom prst="rect">
            <a:avLst/>
          </a:prstGeom>
          <a:noFill/>
        </p:spPr>
      </p:pic>
      <p:cxnSp>
        <p:nvCxnSpPr>
          <p:cNvPr id="12" name="Elbow Connector 11"/>
          <p:cNvCxnSpPr/>
          <p:nvPr/>
        </p:nvCxnSpPr>
        <p:spPr>
          <a:xfrm rot="5400000" flipH="1" flipV="1">
            <a:off x="2895600" y="6248400"/>
            <a:ext cx="609600" cy="6096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5400000" flipH="1" flipV="1">
            <a:off x="3505201" y="5867403"/>
            <a:ext cx="609599" cy="609596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5400000" flipH="1" flipV="1">
            <a:off x="4114800" y="5486400"/>
            <a:ext cx="609600" cy="6096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5400000" flipH="1" flipV="1">
            <a:off x="4724400" y="5105400"/>
            <a:ext cx="609600" cy="6096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0800000">
            <a:off x="4495800" y="4724401"/>
            <a:ext cx="838200" cy="38100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0800000">
            <a:off x="4038601" y="4343394"/>
            <a:ext cx="838200" cy="38100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0800000">
            <a:off x="3581401" y="3962394"/>
            <a:ext cx="838200" cy="38100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5400000" flipH="1" flipV="1">
            <a:off x="3581400" y="3352800"/>
            <a:ext cx="609600" cy="6096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5400000" flipH="1" flipV="1">
            <a:off x="4191000" y="2971800"/>
            <a:ext cx="609600" cy="6096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5400000" flipH="1" flipV="1">
            <a:off x="4800600" y="2590800"/>
            <a:ext cx="609600" cy="6096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915400" cy="533400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Fayol’s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Three Aspects of Management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79553"/>
            <a:ext cx="8229600" cy="4068763"/>
          </a:xfrm>
        </p:spPr>
        <p:txBody>
          <a:bodyPr>
            <a:normAutofit/>
          </a:bodyPr>
          <a:lstStyle/>
          <a:p>
            <a:pPr>
              <a:buSzPct val="90000"/>
              <a:buFont typeface="Wingdings" pitchFamily="2" charset="2"/>
              <a:buChar char="§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SzPct val="90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Activities of an Organization</a:t>
            </a:r>
          </a:p>
          <a:p>
            <a:pPr>
              <a:buSzPct val="90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Functions of Management</a:t>
            </a:r>
          </a:p>
          <a:p>
            <a:pPr>
              <a:buSzPct val="90000"/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Principles of Management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09600"/>
            <a:ext cx="72390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Administrative Theory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7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255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Activities of an Organization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Technical activities (Production, Manufacturing)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Commercial activities (Buying and selling)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Financial activities (Search for and best use of capital)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Security activities (Safeguarding property and people)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Accounting activities (Recording financial information)</a:t>
            </a:r>
          </a:p>
          <a:p>
            <a:pPr>
              <a:lnSpc>
                <a:spcPct val="170000"/>
              </a:lnSpc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Managerial activities (Planning, organizing, commanding ,coordinating and controlling)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9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9906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Functions of Management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buSzPct val="9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Plan</a:t>
            </a:r>
          </a:p>
          <a:p>
            <a:pPr>
              <a:lnSpc>
                <a:spcPct val="170000"/>
              </a:lnSpc>
              <a:buSzPct val="9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Organize</a:t>
            </a:r>
          </a:p>
          <a:p>
            <a:pPr>
              <a:lnSpc>
                <a:spcPct val="170000"/>
              </a:lnSpc>
              <a:buSzPct val="9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Command</a:t>
            </a:r>
          </a:p>
          <a:p>
            <a:pPr>
              <a:lnSpc>
                <a:spcPct val="170000"/>
              </a:lnSpc>
              <a:buSzPct val="9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Co-ordinate</a:t>
            </a:r>
          </a:p>
          <a:p>
            <a:pPr>
              <a:lnSpc>
                <a:spcPct val="170000"/>
              </a:lnSpc>
              <a:buSzPct val="9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</a:p>
          <a:p>
            <a:pPr>
              <a:lnSpc>
                <a:spcPct val="17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4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Fayol’s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14 Principles of Management </a:t>
            </a:r>
            <a:b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486399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endParaRPr lang="en-US" sz="9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050032"/>
              </p:ext>
            </p:extLst>
          </p:nvPr>
        </p:nvGraphicFramePr>
        <p:xfrm>
          <a:off x="381000" y="1295400"/>
          <a:ext cx="8534400" cy="510091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89624"/>
                <a:gridCol w="5344776"/>
              </a:tblGrid>
              <a:tr h="638288">
                <a:tc>
                  <a:txBody>
                    <a:bodyPr/>
                    <a:lstStyle/>
                    <a:p>
                      <a:pPr marL="27432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Division of </a:t>
                      </a:r>
                      <a:r>
                        <a:rPr lang="en-US" sz="2000" b="1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Labour</a:t>
                      </a:r>
                      <a:endParaRPr lang="en-US" sz="2000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74320" indent="-457200" algn="l">
                        <a:buFont typeface="Wingdings" pitchFamily="2" charset="2"/>
                        <a:buChar char="§"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 Authority</a:t>
                      </a:r>
                    </a:p>
                    <a:p>
                      <a:pPr marL="274320" indent="-457200" algn="l">
                        <a:buFont typeface="Wingdings" pitchFamily="2" charset="2"/>
                        <a:buChar char="§"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38288">
                <a:tc>
                  <a:txBody>
                    <a:bodyPr/>
                    <a:lstStyle/>
                    <a:p>
                      <a:pPr marL="27432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Discipline</a:t>
                      </a:r>
                    </a:p>
                    <a:p>
                      <a:pPr marL="274320" indent="-457200" algn="l">
                        <a:buFont typeface="Wingdings" pitchFamily="2" charset="2"/>
                        <a:buChar char="§"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 Unity of Command</a:t>
                      </a:r>
                    </a:p>
                    <a:p>
                      <a:pPr marL="274320" indent="-457200" algn="l">
                        <a:buFont typeface="Wingdings" pitchFamily="2" charset="2"/>
                        <a:buChar char="§"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94670">
                <a:tc>
                  <a:txBody>
                    <a:bodyPr/>
                    <a:lstStyle/>
                    <a:p>
                      <a:pPr marL="27432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Unity of Direction</a:t>
                      </a:r>
                    </a:p>
                    <a:p>
                      <a:pPr marL="274320" indent="-457200" algn="l">
                        <a:buFont typeface="Wingdings" pitchFamily="2" charset="2"/>
                        <a:buChar char="§"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 Subordination of Individual Interest to the Common Goal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38288">
                <a:tc>
                  <a:txBody>
                    <a:bodyPr/>
                    <a:lstStyle/>
                    <a:p>
                      <a:pPr marL="27432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Remuneration</a:t>
                      </a:r>
                    </a:p>
                    <a:p>
                      <a:pPr marL="274320" indent="-457200" algn="l">
                        <a:buFont typeface="Wingdings" pitchFamily="2" charset="2"/>
                        <a:buChar char="§"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11. Centralization</a:t>
                      </a:r>
                    </a:p>
                    <a:p>
                      <a:pPr marL="274320" indent="-457200" algn="l">
                        <a:buFont typeface="Wingdings" pitchFamily="2" charset="2"/>
                        <a:buChar char="§"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38288">
                <a:tc>
                  <a:txBody>
                    <a:bodyPr/>
                    <a:lstStyle/>
                    <a:p>
                      <a:pPr marL="27432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 The Hierarchy</a:t>
                      </a:r>
                    </a:p>
                    <a:p>
                      <a:pPr marL="274320" indent="-457200" algn="l">
                        <a:buFont typeface="Wingdings" pitchFamily="2" charset="2"/>
                        <a:buChar char="§"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 Order</a:t>
                      </a:r>
                    </a:p>
                    <a:p>
                      <a:pPr marL="274320" indent="-457200" algn="l">
                        <a:buFont typeface="Wingdings" pitchFamily="2" charset="2"/>
                        <a:buChar char="§"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38288">
                <a:tc>
                  <a:txBody>
                    <a:bodyPr/>
                    <a:lstStyle/>
                    <a:p>
                      <a:pPr marL="27432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 Equity</a:t>
                      </a:r>
                    </a:p>
                    <a:p>
                      <a:pPr marL="274320" indent="-457200" algn="l">
                        <a:buFont typeface="Wingdings" pitchFamily="2" charset="2"/>
                        <a:buChar char="§"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 Stability of Staff</a:t>
                      </a:r>
                    </a:p>
                    <a:p>
                      <a:pPr marL="274320" indent="-457200" algn="l">
                        <a:buFont typeface="Wingdings" pitchFamily="2" charset="2"/>
                        <a:buChar char="§"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38288">
                <a:tc>
                  <a:txBody>
                    <a:bodyPr/>
                    <a:lstStyle/>
                    <a:p>
                      <a:pPr marL="27432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Initiative</a:t>
                      </a:r>
                    </a:p>
                    <a:p>
                      <a:pPr marL="274320" indent="-457200" algn="l">
                        <a:buFont typeface="Wingdings" pitchFamily="2" charset="2"/>
                        <a:buChar char="§"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marR="0" lvl="1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14. Esprit de Corps</a:t>
                      </a:r>
                    </a:p>
                    <a:p>
                      <a:pPr marL="274320" indent="-457200" algn="l">
                        <a:buFont typeface="Wingdings" pitchFamily="2" charset="2"/>
                        <a:buChar char="§"/>
                      </a:pP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Autofit/>
          </a:bodyPr>
          <a:lstStyle/>
          <a:p>
            <a:pPr lvl="0" algn="l"/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Classical Approach</a:t>
            </a:r>
            <a:b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Bureaucratic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Management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Theory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theory stressed the need for a strictly defined hierarchy governed by clearly defined 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rules and regulations </a:t>
            </a:r>
            <a:r>
              <a:rPr lang="en-US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line of authority in an </a:t>
            </a:r>
            <a:r>
              <a:rPr lang="en-US" sz="2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organization. 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Contributor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Bureaucratic Management Theory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http://media.economist.com/images/management/ArticleWeb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86200"/>
            <a:ext cx="152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429000" y="5562600"/>
            <a:ext cx="1528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Max Weber </a:t>
            </a:r>
          </a:p>
          <a:p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(1864-1920</a:t>
            </a:r>
            <a:r>
              <a:rPr lang="en-US" sz="2000" b="1" dirty="0" smtClean="0">
                <a:solidFill>
                  <a:srgbClr val="002060"/>
                </a:solidFill>
              </a:rPr>
              <a:t>)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1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Autofit/>
          </a:bodyPr>
          <a:lstStyle/>
          <a:p>
            <a:pPr lvl="0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Bureaucratic Management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Theory</a:t>
            </a:r>
            <a:b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307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Characteristics of a Bureaucratic Organization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Clearly defined objectives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set of impersonal and logical rules and routine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Division of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labour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Positions arranged in a hierarchy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Clearly defined authority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Selection based on technical qualifications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Strict adherence to a clear chain of command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Comparison of Theories in Classical Approach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155" name="Group 3"/>
          <p:cNvGraphicFramePr>
            <a:graphicFrameLocks noGrp="1"/>
          </p:cNvGraphicFramePr>
          <p:nvPr/>
        </p:nvGraphicFramePr>
        <p:xfrm>
          <a:off x="228599" y="1295400"/>
          <a:ext cx="8686801" cy="5194301"/>
        </p:xfrm>
        <a:graphic>
          <a:graphicData uri="http://schemas.openxmlformats.org/drawingml/2006/table">
            <a:tbl>
              <a:tblPr/>
              <a:tblGrid>
                <a:gridCol w="1964160"/>
                <a:gridCol w="2178342"/>
                <a:gridCol w="2181662"/>
                <a:gridCol w="2362637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G Omeg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Taylor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Fayol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Weber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69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Focus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Individual work efficiency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(Micro)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Organizational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efficiency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(Macro)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Bureaucratic rationality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(Macro)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58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Orientation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Industrial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engineering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Managerial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Sociological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5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Methodology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Scientific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Methods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Administrative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Principles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Bureaucratic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principles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381000" y="1752600"/>
            <a:ext cx="822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83" name="Line 31"/>
          <p:cNvSpPr>
            <a:spLocks noChangeShapeType="1"/>
          </p:cNvSpPr>
          <p:nvPr/>
        </p:nvSpPr>
        <p:spPr bwMode="auto">
          <a:xfrm>
            <a:off x="457200" y="3429000"/>
            <a:ext cx="8305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84" name="Line 32"/>
          <p:cNvSpPr>
            <a:spLocks noChangeShapeType="1"/>
          </p:cNvSpPr>
          <p:nvPr/>
        </p:nvSpPr>
        <p:spPr bwMode="auto">
          <a:xfrm>
            <a:off x="457200" y="4572000"/>
            <a:ext cx="822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85" name="Line 33"/>
          <p:cNvSpPr>
            <a:spLocks noChangeShapeType="1"/>
          </p:cNvSpPr>
          <p:nvPr/>
        </p:nvSpPr>
        <p:spPr bwMode="auto">
          <a:xfrm>
            <a:off x="381000" y="1371600"/>
            <a:ext cx="822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>
            <a:off x="381000" y="6096000"/>
            <a:ext cx="8305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3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General Criticisms on Classical Approach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4648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Too much emphasis on principles, structures and methods (Technical Factors) in order to improve productivity.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Social and psychological needs of the workers were not </a:t>
            </a:r>
            <a:r>
              <a:rPr lang="en-US" sz="3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recognised</a:t>
            </a:r>
            <a:r>
              <a:rPr lang="en-US" sz="3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adequately .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Worker was considered as a slave or a machine.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Too much emphasis on capital as the main input factor.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en-US" sz="3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recognised</a:t>
            </a:r>
            <a:r>
              <a:rPr lang="en-US" sz="3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the informal </a:t>
            </a:r>
            <a:r>
              <a:rPr lang="en-US" sz="30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behaviour</a:t>
            </a:r>
            <a:r>
              <a:rPr lang="en-US" sz="3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of humans.     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F4D8-6A15-4D50-AE64-C275FF4E48E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Progressive Stages of the Evolution of Management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068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Development of informal body of management thought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Main forces that preceded the development of formal body of management thought</a:t>
            </a:r>
          </a:p>
          <a:p>
            <a:pPr>
              <a:buFont typeface="Wingdings" pitchFamily="2" charset="2"/>
              <a:buChar char="§"/>
            </a:pPr>
            <a:endParaRPr lang="en-US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Formal body of management  thought</a:t>
            </a:r>
          </a:p>
          <a:p>
            <a:pPr>
              <a:buNone/>
            </a:pPr>
            <a:endParaRPr lang="en-US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47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Development of Informal Body of Management Thought</a:t>
            </a:r>
            <a:b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905000"/>
            <a:ext cx="8763000" cy="42211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Great Pyramids in Egypt in 2700BC - 1700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BC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Roman Empire </a:t>
            </a:r>
          </a:p>
          <a:p>
            <a:pPr indent="-4763"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(founding in 27 BC by the Roman Emperor Augustus until the fall in the West in 467 AD and the transition in the East in 610AD) 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Great Wall of China build between 220BC to 206BC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The wondrous work of Sri Lankan Kings </a:t>
            </a:r>
          </a:p>
          <a:p>
            <a:pPr marL="0" indent="0">
              <a:buNone/>
            </a:pPr>
            <a:endParaRPr lang="en-US" b="1" dirty="0" smtClean="0">
              <a:solidFill>
                <a:srgbClr val="000066"/>
              </a:solidFill>
              <a:latin typeface="CG Omega" pitchFamily="34" charset="0"/>
            </a:endParaRPr>
          </a:p>
          <a:p>
            <a:endParaRPr lang="en-US" b="1" dirty="0" smtClean="0">
              <a:solidFill>
                <a:srgbClr val="000066"/>
              </a:solidFill>
              <a:latin typeface="CG Omega" pitchFamily="34" charset="0"/>
            </a:endParaRPr>
          </a:p>
          <a:p>
            <a:endParaRPr lang="en-US" b="1" dirty="0" smtClean="0">
              <a:solidFill>
                <a:srgbClr val="000066"/>
              </a:solidFill>
              <a:latin typeface="CG Omega" pitchFamily="34" charset="0"/>
            </a:endParaRPr>
          </a:p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0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Ancient 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Contributors to the Management </a:t>
            </a: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Discipline and examples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www.thesurfbum.com/wp-content/uploads/2009/05/great_wal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343400"/>
            <a:ext cx="2743200" cy="1808949"/>
          </a:xfrm>
          <a:prstGeom prst="rect">
            <a:avLst/>
          </a:prstGeom>
          <a:noFill/>
        </p:spPr>
      </p:pic>
      <p:pic>
        <p:nvPicPr>
          <p:cNvPr id="24580" name="Picture 4" descr="http://www.travel-guider.com/wp-content/uploads/2009/06/egypt_pyrami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4343400"/>
            <a:ext cx="2739875" cy="1828800"/>
          </a:xfrm>
          <a:prstGeom prst="rect">
            <a:avLst/>
          </a:prstGeom>
          <a:noFill/>
        </p:spPr>
      </p:pic>
      <p:pic>
        <p:nvPicPr>
          <p:cNvPr id="24582" name="Picture 6" descr="http://i1112.photobucket.com/albums/k488/sqacct7/AuthorPhotos/socrat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605089"/>
            <a:ext cx="1752600" cy="2298603"/>
          </a:xfrm>
          <a:prstGeom prst="rect">
            <a:avLst/>
          </a:prstGeom>
          <a:noFill/>
        </p:spPr>
      </p:pic>
      <p:pic>
        <p:nvPicPr>
          <p:cNvPr id="24584" name="Picture 8" descr="http://kidspast.com/images/plat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1626254"/>
            <a:ext cx="1676400" cy="2277438"/>
          </a:xfrm>
          <a:prstGeom prst="rect">
            <a:avLst/>
          </a:prstGeom>
          <a:noFill/>
        </p:spPr>
      </p:pic>
      <p:pic>
        <p:nvPicPr>
          <p:cNvPr id="24586" name="Picture 10" descr="http://for91days.com/photos/SriLanka/Sigiriya%20Rock/Sigiriya-Rock.jpg"/>
          <p:cNvPicPr>
            <a:picLocks noChangeAspect="1" noChangeArrowheads="1"/>
          </p:cNvPicPr>
          <p:nvPr/>
        </p:nvPicPr>
        <p:blipFill>
          <a:blip r:embed="rId6" cstate="print"/>
          <a:srcRect b="47985"/>
          <a:stretch>
            <a:fillRect/>
          </a:stretch>
        </p:blipFill>
        <p:spPr bwMode="auto">
          <a:xfrm>
            <a:off x="6096000" y="4343400"/>
            <a:ext cx="2667000" cy="18288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04800" y="6248400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Great Pyramids in Egypt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505200" y="6248400"/>
            <a:ext cx="2098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Great Wall of China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248400" y="6248400"/>
            <a:ext cx="2114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Sigiriya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in Sri Lanka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657600" y="3886200"/>
            <a:ext cx="2022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Plato</a:t>
            </a:r>
            <a:r>
              <a:rPr lang="en-US" dirty="0" smtClean="0"/>
              <a:t> 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66800" y="3886200"/>
            <a:ext cx="2022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Socrates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3" name="Picture 1" descr="C:\Users\Wasana\Desktop\julius_caesar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1600200"/>
            <a:ext cx="1837336" cy="2276856"/>
          </a:xfrm>
          <a:prstGeom prst="rect">
            <a:avLst/>
          </a:prstGeom>
          <a:noFill/>
        </p:spPr>
      </p:pic>
      <p:sp>
        <p:nvSpPr>
          <p:cNvPr id="21" name="Rectangle 20"/>
          <p:cNvSpPr/>
          <p:nvPr/>
        </p:nvSpPr>
        <p:spPr>
          <a:xfrm>
            <a:off x="6172200" y="3886200"/>
            <a:ext cx="2022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Julius Caesar 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1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Forces that Preceded the Development of Formal Management Thought in the West</a:t>
            </a:r>
            <a:b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3735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Protestant Work Ethic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Martin Luther and John Calvin  (16th Century)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Capitalism and Division of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Labour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Adam Smith (Early 17th Century)</a:t>
            </a:r>
          </a:p>
          <a:p>
            <a:pPr>
              <a:lnSpc>
                <a:spcPct val="70000"/>
              </a:lnSpc>
              <a:buNone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Industrial Revolution</a:t>
            </a:r>
          </a:p>
          <a:p>
            <a:pPr>
              <a:lnSpc>
                <a:spcPct val="7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James Watt and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Guttanberg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(Late 17th Century)</a:t>
            </a:r>
          </a:p>
          <a:p>
            <a:pPr>
              <a:lnSpc>
                <a:spcPct val="70000"/>
              </a:lnSpc>
              <a:buNone/>
            </a:pP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70000"/>
              </a:lnSpc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Productivity Problem</a:t>
            </a:r>
          </a:p>
          <a:p>
            <a:pPr>
              <a:lnSpc>
                <a:spcPct val="70000"/>
              </a:lnSpc>
              <a:buNone/>
            </a:pP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Gradual reduction in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organisational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efficiency and effectiveness over the years	</a:t>
            </a:r>
          </a:p>
          <a:p>
            <a:pPr>
              <a:lnSpc>
                <a:spcPct val="70000"/>
              </a:lnSpc>
              <a:buFont typeface="Wingdings" pitchFamily="2" charset="2"/>
              <a:buChar char="§"/>
            </a:pPr>
            <a:endParaRPr lang="en-US" b="1" dirty="0" smtClean="0">
              <a:solidFill>
                <a:srgbClr val="000066"/>
              </a:solidFill>
            </a:endParaRPr>
          </a:p>
          <a:p>
            <a:pPr>
              <a:lnSpc>
                <a:spcPct val="70000"/>
              </a:lnSpc>
            </a:pPr>
            <a:endParaRPr lang="en-US" b="1" dirty="0" smtClean="0">
              <a:solidFill>
                <a:srgbClr val="000066"/>
              </a:solidFill>
            </a:endParaRPr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" name="Straight Connector 76"/>
          <p:cNvCxnSpPr>
            <a:endCxn id="76" idx="1"/>
          </p:cNvCxnSpPr>
          <p:nvPr/>
        </p:nvCxnSpPr>
        <p:spPr>
          <a:xfrm>
            <a:off x="5867400" y="1953796"/>
            <a:ext cx="0" cy="406201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20" idx="1"/>
          </p:cNvCxnSpPr>
          <p:nvPr/>
        </p:nvCxnSpPr>
        <p:spPr>
          <a:xfrm>
            <a:off x="5407818" y="1981994"/>
            <a:ext cx="2382" cy="338427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66406" y="1981994"/>
            <a:ext cx="64" cy="2774672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11" idx="1"/>
          </p:cNvCxnSpPr>
          <p:nvPr/>
        </p:nvCxnSpPr>
        <p:spPr>
          <a:xfrm flipH="1">
            <a:off x="3657600" y="1981994"/>
            <a:ext cx="794" cy="2094706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7" idx="1"/>
          </p:cNvCxnSpPr>
          <p:nvPr/>
        </p:nvCxnSpPr>
        <p:spPr>
          <a:xfrm flipH="1">
            <a:off x="2444496" y="1741726"/>
            <a:ext cx="794" cy="171954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Evolution of Management Thought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F4D8-6A15-4D50-AE64-C275FF4E48E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82296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1800  1900  1910  1920  1930  1940  1950  1960  1970  1980  1990  2000  2010    Now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401669"/>
            <a:ext cx="7653528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Scientific Management Theory, Administrative Management Theory and Bureaucratic Management Theory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4496" y="3276600"/>
            <a:ext cx="61996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Behavioral School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91394" y="1981200"/>
            <a:ext cx="64" cy="583009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57600" y="3886200"/>
            <a:ext cx="4986528" cy="38100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Management Science Approach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4572000"/>
            <a:ext cx="445312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Systems Approach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0200" y="5181600"/>
            <a:ext cx="323392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Contingency Approach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867400" y="5838843"/>
            <a:ext cx="2776728" cy="3539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Other Modern Approaches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95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Development of Formal Body of Management  Thought</a:t>
            </a:r>
            <a:b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SzPct val="6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Classical approach</a:t>
            </a:r>
          </a:p>
          <a:p>
            <a:pPr>
              <a:buSzPct val="6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Behavioural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approach</a:t>
            </a:r>
          </a:p>
          <a:p>
            <a:pPr>
              <a:buSzPct val="6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Management Science approach</a:t>
            </a:r>
          </a:p>
          <a:p>
            <a:pPr>
              <a:buSzPct val="6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System approach</a:t>
            </a:r>
          </a:p>
          <a:p>
            <a:pPr>
              <a:buSzPct val="6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Contingency approach</a:t>
            </a:r>
          </a:p>
          <a:p>
            <a:pPr>
              <a:buSzPct val="6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Japanese approach</a:t>
            </a:r>
          </a:p>
          <a:p>
            <a:pPr>
              <a:buSzPct val="6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Excellent approach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1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Classical Approach to Management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Scientific Management Theory</a:t>
            </a:r>
          </a:p>
          <a:p>
            <a:pPr lvl="2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Administrative Management Theory</a:t>
            </a:r>
          </a:p>
          <a:p>
            <a:pPr lvl="2"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Bureaucratic Management Theory</a:t>
            </a:r>
          </a:p>
          <a:p>
            <a:pPr lvl="2">
              <a:buFont typeface="Wingdings" pitchFamily="2" charset="2"/>
              <a:buChar char="§"/>
            </a:pPr>
            <a:endParaRPr lang="en-US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343400"/>
            <a:ext cx="7620000" cy="36933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1800  1900  1910  1920  1930  1940  1950  1960  1970  1980  1990  2000  2010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334000"/>
            <a:ext cx="708660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Scientific Management Theory, Administrative Management Theory and Bureaucratic Management Theory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34294" y="5066506"/>
            <a:ext cx="380206" cy="79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781300" y="5066506"/>
            <a:ext cx="380206" cy="794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4"/>
          <p:cNvSpPr txBox="1"/>
          <p:nvPr/>
        </p:nvSpPr>
        <p:spPr>
          <a:xfrm>
            <a:off x="7391400" y="3810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www.hndit.com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2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975</Words>
  <Application>Microsoft Office PowerPoint</Application>
  <PresentationFormat>On-screen Show (4:3)</PresentationFormat>
  <Paragraphs>285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CG Omega</vt:lpstr>
      <vt:lpstr>Times New Roman</vt:lpstr>
      <vt:lpstr>Wingdings</vt:lpstr>
      <vt:lpstr>Office Theme</vt:lpstr>
      <vt:lpstr>Principles of Management and Applied Economics  </vt:lpstr>
      <vt:lpstr>     Evolution of Management Thought  </vt:lpstr>
      <vt:lpstr>Progressive Stages of the Evolution of Management</vt:lpstr>
      <vt:lpstr>Development of Informal Body of Management Thought </vt:lpstr>
      <vt:lpstr> Ancient Contributors to the Management Discipline and examples </vt:lpstr>
      <vt:lpstr>Forces that Preceded the Development of Formal Management Thought in the West </vt:lpstr>
      <vt:lpstr>Evolution of Management Thought</vt:lpstr>
      <vt:lpstr>Development of Formal Body of Management  Thought </vt:lpstr>
      <vt:lpstr>     Classical Approach to Management</vt:lpstr>
      <vt:lpstr>Classical Approach   </vt:lpstr>
      <vt:lpstr>Scientific Management Theory</vt:lpstr>
      <vt:lpstr> Identified Reasons for Labour Inefficiency and Low Productivity in Organizations Existed in late 19th and Early 20th Century  </vt:lpstr>
      <vt:lpstr>Scientific Management Theory</vt:lpstr>
      <vt:lpstr>Scientific Management Theory</vt:lpstr>
      <vt:lpstr>Scientific Management Theory- The Phases of Scientific Management</vt:lpstr>
      <vt:lpstr>Scientific Management Theory- The Phases of Scientific Management</vt:lpstr>
      <vt:lpstr>Scientific Management Theory- The Phases of Scientific Management</vt:lpstr>
      <vt:lpstr>Scientific Management Theory- The Phases of Scientific Management</vt:lpstr>
      <vt:lpstr> Classical Approach- Administrative Management  </vt:lpstr>
      <vt:lpstr>Fayol’s Three Aspects of Management</vt:lpstr>
      <vt:lpstr>  The Activities of an Organization</vt:lpstr>
      <vt:lpstr>  The Functions of Management</vt:lpstr>
      <vt:lpstr>   Fayol’s 14 Principles of Management  </vt:lpstr>
      <vt:lpstr>Classical Approach Bureaucratic Management Theory  This theory stressed the need for a strictly defined hierarchy governed by clearly defined rules and regulations and line of authority in an organization.  </vt:lpstr>
      <vt:lpstr>Bureaucratic Management Theory  </vt:lpstr>
      <vt:lpstr>Comparison of Theories in Classical Approach</vt:lpstr>
      <vt:lpstr>General Criticisms on Classical Approach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Management and Applied Economics  </dc:title>
  <dc:creator>Acer</dc:creator>
  <cp:lastModifiedBy>HELLO USER™</cp:lastModifiedBy>
  <cp:revision>4</cp:revision>
  <dcterms:created xsi:type="dcterms:W3CDTF">2015-04-22T16:24:24Z</dcterms:created>
  <dcterms:modified xsi:type="dcterms:W3CDTF">2016-09-20T09:20:00Z</dcterms:modified>
</cp:coreProperties>
</file>